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92" r:id="rId2"/>
    <p:sldId id="314" r:id="rId3"/>
    <p:sldId id="286" r:id="rId4"/>
    <p:sldId id="298" r:id="rId5"/>
    <p:sldId id="285" r:id="rId6"/>
    <p:sldId id="291" r:id="rId7"/>
    <p:sldId id="284" r:id="rId8"/>
    <p:sldId id="282" r:id="rId9"/>
    <p:sldId id="283" r:id="rId10"/>
    <p:sldId id="305" r:id="rId11"/>
    <p:sldId id="310" r:id="rId12"/>
    <p:sldId id="311" r:id="rId13"/>
    <p:sldId id="312" r:id="rId14"/>
    <p:sldId id="301" r:id="rId15"/>
    <p:sldId id="294" r:id="rId16"/>
    <p:sldId id="296" r:id="rId17"/>
    <p:sldId id="297" r:id="rId18"/>
    <p:sldId id="303" r:id="rId19"/>
    <p:sldId id="313" r:id="rId20"/>
    <p:sldId id="299" r:id="rId21"/>
    <p:sldId id="30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4D71BF-B1C7-4EF6-8EB5-4D9451F248F8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F58565-9049-47E5-B835-FF4988631C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3723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pPr/>
              <a:t>07.12.2022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easyen.ru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fond21veka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multiurok.ru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kopilkaurokov.ru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talant-pedagogu.ru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ed-znanie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pedgazeta.ru/certificate.ph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edagog-pro.ru/konkurs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olimp.pedolimp.ru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mcoip.ru/" TargetMode="External"/><Relationship Id="rId2" Type="http://schemas.openxmlformats.org/officeDocument/2006/relationships/hyperlink" Target="https://www.art-talant.org/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hyperlink" Target="https://proshkolu.r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91;&#1088;&#1086;&#1082;.&#1088;&#1092;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ok-etalon.r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ok-etalon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nsportal.ru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infourok.ru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МОБУ «Землянская основная общеобразовательная школа»</a:t>
            </a:r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Georgia" panose="02040502050405020303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Интернет-сайты по обобщению педагогического опыта</a:t>
            </a:r>
            <a:endParaRPr lang="ru-RU" sz="4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C:\Users\школа\Desktop\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563495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20496" y="6063203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Шнякина</a:t>
            </a:r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 Татьяна Викторовна</a:t>
            </a:r>
            <a:endParaRPr lang="ru-RU" b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Современный учительский портал</a:t>
            </a:r>
            <a:b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https://easyen.ru/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 l="2904" t="3161" r="1769" b="2607"/>
          <a:stretch>
            <a:fillRect/>
          </a:stretch>
        </p:blipFill>
        <p:spPr bwMode="auto">
          <a:xfrm>
            <a:off x="142844" y="1428736"/>
            <a:ext cx="8355582" cy="464347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100" b="1" dirty="0" smtClean="0">
                <a:solidFill>
                  <a:srgbClr val="FF0000"/>
                </a:solidFill>
                <a:latin typeface="Georgia" pitchFamily="18" charset="0"/>
              </a:rPr>
              <a:t>Издание        «ФОНД  21 ВЕКА»</a:t>
            </a:r>
            <a:r>
              <a:rPr lang="ru-RU" sz="3100" dirty="0" smtClean="0">
                <a:solidFill>
                  <a:srgbClr val="FF0000"/>
                </a:solidFill>
                <a:latin typeface="Georgia" pitchFamily="18" charset="0"/>
              </a:rPr>
              <a:t>   </a:t>
            </a:r>
            <a:r>
              <a:rPr lang="ru-RU" sz="3100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https://fond21veka.ru</a:t>
            </a:r>
            <a:r>
              <a:rPr lang="ru-RU" sz="3100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ru-RU" sz="3100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944" t="4104" r="2056" b="4349"/>
          <a:stretch>
            <a:fillRect/>
          </a:stretch>
        </p:blipFill>
        <p:spPr bwMode="auto">
          <a:xfrm>
            <a:off x="258623" y="1500174"/>
            <a:ext cx="6097783" cy="35719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 l="12590" t="5279" r="9824" b="2767"/>
          <a:stretch>
            <a:fillRect/>
          </a:stretch>
        </p:blipFill>
        <p:spPr bwMode="auto">
          <a:xfrm>
            <a:off x="2714612" y="3071810"/>
            <a:ext cx="6143668" cy="342902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«</a:t>
            </a:r>
            <a:r>
              <a:rPr lang="ru-RU" sz="2800" b="1" dirty="0" err="1" smtClean="0">
                <a:solidFill>
                  <a:srgbClr val="FF0000"/>
                </a:solidFill>
                <a:latin typeface="Georgia" pitchFamily="18" charset="0"/>
              </a:rPr>
              <a:t>Мультиурок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» </a:t>
            </a:r>
            <a:b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https://multiurok.ru/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944" t="8839" r="1168" b="2771"/>
          <a:stretch>
            <a:fillRect/>
          </a:stretch>
        </p:blipFill>
        <p:spPr bwMode="auto">
          <a:xfrm>
            <a:off x="357158" y="1357298"/>
            <a:ext cx="8001056" cy="492922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Проект «Копилка уроков» </a:t>
            </a:r>
            <a:b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https://kopilkaurokov.ru/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944" t="4104" r="280" b="4349"/>
          <a:stretch>
            <a:fillRect/>
          </a:stretch>
        </p:blipFill>
        <p:spPr bwMode="auto">
          <a:xfrm>
            <a:off x="357158" y="1285861"/>
            <a:ext cx="8215370" cy="514353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 l="4082" t="8772" r="-1" b="4970"/>
          <a:stretch>
            <a:fillRect/>
          </a:stretch>
        </p:blipFill>
        <p:spPr bwMode="auto">
          <a:xfrm>
            <a:off x="357158" y="1643050"/>
            <a:ext cx="785333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00034" y="214290"/>
            <a:ext cx="70723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  Международный центр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«Талант педагога»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 </a:t>
            </a:r>
            <a:r>
              <a:rPr lang="en-US" sz="2800" b="1" dirty="0" smtClean="0">
                <a:solidFill>
                  <a:srgbClr val="FF0000"/>
                </a:solidFill>
                <a:latin typeface="Georgia" pitchFamily="18" charset="0"/>
                <a:hlinkClick r:id="rId3"/>
              </a:rPr>
              <a:t>https://talant-pedagogu.ru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35353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57200" y="3352800"/>
            <a:ext cx="8229600" cy="27733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214290"/>
            <a:ext cx="8548687" cy="138717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Центр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развития  педагогических 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 инициатив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"Знание»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  <a:hlinkClick r:id="rId3"/>
              </a:rPr>
              <a:t>http</a:t>
            </a:r>
            <a:r>
              <a:rPr lang="ru-RU" sz="2800" b="1" dirty="0">
                <a:solidFill>
                  <a:srgbClr val="FF0000"/>
                </a:solidFill>
                <a:latin typeface="Georgia" pitchFamily="18" charset="0"/>
                <a:hlinkClick r:id="rId3"/>
              </a:rPr>
              <a:t>://ped-znanie.ru</a:t>
            </a: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/>
          <a:srcRect l="3951" t="11307" r="3951" b="7289"/>
          <a:stretch>
            <a:fillRect/>
          </a:stretch>
        </p:blipFill>
        <p:spPr bwMode="auto">
          <a:xfrm>
            <a:off x="357157" y="1714488"/>
            <a:ext cx="8093481" cy="485778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35353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457200" y="3352800"/>
            <a:ext cx="8229600" cy="27733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214290"/>
            <a:ext cx="8548687" cy="9562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>
                <a:solidFill>
                  <a:srgbClr val="000000"/>
                </a:solidFill>
              </a:rPr>
              <a:t>                  </a:t>
            </a: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Педагогическая газета                                                                                 </a:t>
            </a:r>
            <a:r>
              <a:rPr lang="ru-RU" sz="2800" b="1" dirty="0">
                <a:solidFill>
                  <a:srgbClr val="FF0000"/>
                </a:solidFill>
                <a:latin typeface="Georgia" pitchFamily="18" charset="0"/>
                <a:hlinkClick r:id="rId3"/>
              </a:rPr>
              <a:t>http://pedgazeta.ru/certificate.php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/>
          <a:srcRect l="2518" t="8073" r="3049" b="3142"/>
          <a:stretch>
            <a:fillRect/>
          </a:stretch>
        </p:blipFill>
        <p:spPr bwMode="auto">
          <a:xfrm>
            <a:off x="214282" y="1142984"/>
            <a:ext cx="8184521" cy="507209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357686" y="1428736"/>
            <a:ext cx="3671887" cy="23145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600" dirty="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35353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57200" y="3352800"/>
            <a:ext cx="8229600" cy="27733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7158" y="1500174"/>
            <a:ext cx="7072331" cy="5072098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-214346" y="214290"/>
            <a:ext cx="8548688" cy="132562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dirty="0">
                <a:solidFill>
                  <a:srgbClr val="FF0000"/>
                </a:solidFill>
                <a:latin typeface="Georgia" pitchFamily="18" charset="0"/>
              </a:rPr>
              <a:t>                  </a:t>
            </a:r>
            <a:r>
              <a:rPr lang="ru-RU" sz="2800" b="1" i="1" dirty="0">
                <a:solidFill>
                  <a:srgbClr val="FF0000"/>
                </a:solidFill>
                <a:latin typeface="Georgia" pitchFamily="18" charset="0"/>
              </a:rPr>
              <a:t>Педагог- профессионал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i="1" dirty="0">
                <a:solidFill>
                  <a:srgbClr val="FF0000"/>
                </a:solidFill>
                <a:latin typeface="Georgia" pitchFamily="18" charset="0"/>
                <a:hlinkClick r:id="rId4"/>
              </a:rPr>
              <a:t>https://pedagog-pro.ru/konkurs.html</a:t>
            </a:r>
            <a:r>
              <a:rPr lang="ru-RU" sz="2800" b="1" i="1" dirty="0">
                <a:solidFill>
                  <a:srgbClr val="FF0000"/>
                </a:solidFill>
                <a:latin typeface="Georgia" pitchFamily="18" charset="0"/>
              </a:rPr>
              <a:t>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 dirty="0">
                <a:solidFill>
                  <a:srgbClr val="333399"/>
                </a:solidFill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35353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457200" y="3352800"/>
            <a:ext cx="8229600" cy="27733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-285784" y="0"/>
            <a:ext cx="8548687" cy="956288"/>
          </a:xfrm>
          <a:prstGeom prst="rect">
            <a:avLst/>
          </a:prstGeom>
          <a:noFill/>
          <a:ln w="9360" cap="sq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                  </a:t>
            </a:r>
            <a:r>
              <a:rPr lang="ru-RU" sz="2800" b="1" u="sng" dirty="0">
                <a:solidFill>
                  <a:srgbClr val="FF0000"/>
                </a:solidFill>
                <a:latin typeface="Georgia" pitchFamily="18" charset="0"/>
                <a:hlinkClick r:id="rId3"/>
              </a:rPr>
              <a:t>Педагогическая олимпиада (</a:t>
            </a:r>
            <a:r>
              <a:rPr lang="ru-RU" sz="2800" b="1" u="sng" dirty="0" err="1">
                <a:solidFill>
                  <a:srgbClr val="FF0000"/>
                </a:solidFill>
                <a:latin typeface="Georgia" pitchFamily="18" charset="0"/>
                <a:hlinkClick r:id="rId3"/>
              </a:rPr>
              <a:t>pedolimp.ru</a:t>
            </a:r>
            <a:r>
              <a:rPr lang="ru-RU" sz="2800" b="1" u="sng" dirty="0" smtClean="0">
                <a:solidFill>
                  <a:srgbClr val="FF0000"/>
                </a:solidFill>
                <a:latin typeface="Georgia" pitchFamily="18" charset="0"/>
                <a:hlinkClick r:id="rId3"/>
              </a:rPr>
              <a:t>)</a:t>
            </a:r>
            <a:r>
              <a:rPr lang="ru-RU" sz="2400" b="1" i="1" dirty="0" smtClean="0">
                <a:solidFill>
                  <a:srgbClr val="333399"/>
                </a:solidFill>
              </a:rPr>
              <a:t> </a:t>
            </a:r>
            <a:endParaRPr lang="ru-RU" sz="2400" b="1" i="1" dirty="0">
              <a:solidFill>
                <a:srgbClr val="333399"/>
              </a:solidFill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/>
          <a:srcRect l="4916" t="12823" r="4916" b="5132"/>
          <a:stretch>
            <a:fillRect/>
          </a:stretch>
        </p:blipFill>
        <p:spPr bwMode="auto">
          <a:xfrm>
            <a:off x="214282" y="1071546"/>
            <a:ext cx="8271607" cy="514353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школа\Desktop\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2242"/>
            <a:ext cx="8167181" cy="611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2337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dirty="0" smtClean="0">
                <a:latin typeface="Georgia" panose="02040502050405020303" pitchFamily="18" charset="0"/>
              </a:rPr>
              <a:t/>
            </a:r>
            <a:br>
              <a:rPr lang="ru-RU" sz="2800" dirty="0" smtClean="0">
                <a:latin typeface="Georgia" panose="02040502050405020303" pitchFamily="18" charset="0"/>
              </a:rPr>
            </a:br>
            <a:r>
              <a:rPr lang="ru-RU" sz="2800" dirty="0">
                <a:latin typeface="Georgia" panose="02040502050405020303" pitchFamily="18" charset="0"/>
              </a:rPr>
              <a:t/>
            </a:r>
            <a:br>
              <a:rPr lang="ru-RU" sz="2800" dirty="0">
                <a:latin typeface="Georgia" panose="02040502050405020303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Функции сайтов:</a:t>
            </a:r>
            <a:br>
              <a:rPr lang="ru-RU" sz="2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800" dirty="0" smtClean="0">
                <a:latin typeface="Georgia" panose="02040502050405020303" pitchFamily="18" charset="0"/>
              </a:rPr>
              <a:t>-размещать материалы;</a:t>
            </a:r>
            <a:br>
              <a:rPr lang="ru-RU" sz="2800" dirty="0" smtClean="0">
                <a:latin typeface="Georgia" panose="02040502050405020303" pitchFamily="18" charset="0"/>
              </a:rPr>
            </a:br>
            <a:r>
              <a:rPr lang="ru-RU" sz="2800" dirty="0" smtClean="0">
                <a:latin typeface="Georgia" panose="02040502050405020303" pitchFamily="18" charset="0"/>
              </a:rPr>
              <a:t>-участие в конкурсах, олимпиадах, конференциях</a:t>
            </a:r>
            <a:r>
              <a:rPr lang="ru-RU" sz="2800" dirty="0">
                <a:latin typeface="Georgia" panose="02040502050405020303" pitchFamily="18" charset="0"/>
              </a:rPr>
              <a:t>;</a:t>
            </a:r>
            <a:r>
              <a:rPr lang="ru-RU" sz="2800" dirty="0" smtClean="0">
                <a:latin typeface="Georgia" panose="02040502050405020303" pitchFamily="18" charset="0"/>
              </a:rPr>
              <a:t/>
            </a:r>
            <a:br>
              <a:rPr lang="ru-RU" sz="2800" dirty="0" smtClean="0">
                <a:latin typeface="Georgia" panose="02040502050405020303" pitchFamily="18" charset="0"/>
              </a:rPr>
            </a:br>
            <a:r>
              <a:rPr lang="ru-RU" sz="2800" dirty="0">
                <a:latin typeface="Georgia" panose="02040502050405020303" pitchFamily="18" charset="0"/>
              </a:rPr>
              <a:t>-</a:t>
            </a:r>
            <a:r>
              <a:rPr lang="en-US" sz="2800" dirty="0" smtClean="0">
                <a:latin typeface="Georgia" panose="02040502050405020303" pitchFamily="18" charset="0"/>
              </a:rPr>
              <a:t>on-line </a:t>
            </a:r>
            <a:r>
              <a:rPr lang="ru-RU" sz="2800" dirty="0" smtClean="0">
                <a:latin typeface="Georgia" panose="02040502050405020303" pitchFamily="18" charset="0"/>
              </a:rPr>
              <a:t>общение.</a:t>
            </a:r>
            <a:endParaRPr lang="ru-RU" sz="2800" dirty="0">
              <a:latin typeface="Georgia" panose="02040502050405020303" pitchFamily="18" charset="0"/>
            </a:endParaRPr>
          </a:p>
        </p:txBody>
      </p:sp>
      <p:pic>
        <p:nvPicPr>
          <p:cNvPr id="4099" name="Picture 3" descr="C:\Users\школа\Desktop\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8696" y="3356992"/>
            <a:ext cx="4286250" cy="32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школа\Desktop\4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64904"/>
            <a:ext cx="4871173" cy="274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572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5368989"/>
              </p:ext>
            </p:extLst>
          </p:nvPr>
        </p:nvGraphicFramePr>
        <p:xfrm>
          <a:off x="395536" y="476672"/>
          <a:ext cx="7920880" cy="5826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64496"/>
                <a:gridCol w="345638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solidFill>
                            <a:srgbClr val="FF0000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r>
                        <a:rPr lang="ru-RU" sz="1600" b="1" kern="50" dirty="0" err="1" smtClean="0">
                          <a:solidFill>
                            <a:srgbClr val="FF0000"/>
                          </a:solidFill>
                          <a:effectLst/>
                          <a:latin typeface="Georgia" panose="02040502050405020303" pitchFamily="18" charset="0"/>
                        </a:rPr>
                        <a:t>Интенет</a:t>
                      </a:r>
                      <a:r>
                        <a:rPr lang="ru-RU" sz="1600" b="1" kern="50" dirty="0" smtClean="0">
                          <a:solidFill>
                            <a:srgbClr val="FF0000"/>
                          </a:solidFill>
                          <a:effectLst/>
                          <a:latin typeface="Georgia" panose="02040502050405020303" pitchFamily="18" charset="0"/>
                        </a:rPr>
                        <a:t>-ресурс</a:t>
                      </a:r>
                      <a:endParaRPr lang="ru-RU" sz="1600" b="1" kern="50" dirty="0">
                        <a:solidFill>
                          <a:srgbClr val="FF0000"/>
                        </a:solidFill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solidFill>
                            <a:srgbClr val="FF0000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r>
                        <a:rPr lang="ru-RU" sz="1600" b="1" kern="50" dirty="0" smtClean="0">
                          <a:solidFill>
                            <a:srgbClr val="FF0000"/>
                          </a:solidFill>
                          <a:effectLst/>
                          <a:latin typeface="Georgia" panose="02040502050405020303" pitchFamily="18" charset="0"/>
                        </a:rPr>
                        <a:t>Стоимость</a:t>
                      </a:r>
                      <a:endParaRPr lang="ru-RU" sz="1600" b="1" kern="50" dirty="0">
                        <a:solidFill>
                          <a:srgbClr val="FF0000"/>
                        </a:solidFill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  <a:t>Академия развития творчества «АРТ-Талант»        </a:t>
                      </a:r>
                      <a:r>
                        <a:rPr lang="ru-RU" sz="1600" u="sng" kern="50" dirty="0">
                          <a:effectLst/>
                          <a:latin typeface="Georgia" panose="02040502050405020303" pitchFamily="18" charset="0"/>
                          <a:hlinkClick r:id="rId2"/>
                        </a:rPr>
                        <a:t>https://www.art-talant.org/</a:t>
                      </a:r>
                      <a: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  <a:t> </a:t>
                      </a:r>
                      <a:endParaRPr lang="ru-RU" sz="1600" kern="50" dirty="0" smtClean="0"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600" kern="50" dirty="0">
                        <a:solidFill>
                          <a:srgbClr val="000000"/>
                        </a:solidFill>
                        <a:effectLst/>
                        <a:latin typeface="Georgia" panose="02040502050405020303" pitchFamily="18" charset="0"/>
                        <a:ea typeface="Ari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  <a:t>90 рублей</a:t>
                      </a: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  <a:t>**</a:t>
                      </a:r>
                      <a:r>
                        <a:rPr lang="ru-RU" sz="1600" kern="50" dirty="0" err="1">
                          <a:effectLst/>
                          <a:latin typeface="Georgia" panose="02040502050405020303" pitchFamily="18" charset="0"/>
                        </a:rPr>
                        <a:t>МЦОиП</a:t>
                      </a:r>
                      <a: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  <a:t>   </a:t>
                      </a:r>
                      <a:r>
                        <a:rPr lang="ru-RU" sz="1600" u="sng" kern="50" dirty="0">
                          <a:effectLst/>
                          <a:latin typeface="Georgia" panose="02040502050405020303" pitchFamily="18" charset="0"/>
                          <a:hlinkClick r:id="rId3"/>
                        </a:rPr>
                        <a:t>https://mcoip.ru</a:t>
                      </a:r>
                      <a:r>
                        <a:rPr lang="ru-RU" sz="1600" u="sng" kern="50" dirty="0">
                          <a:effectLst/>
                          <a:latin typeface="Georgia" panose="02040502050405020303" pitchFamily="18" charset="0"/>
                        </a:rPr>
                        <a:t> </a:t>
                      </a: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50">
                          <a:effectLst/>
                          <a:latin typeface="Georgia" panose="02040502050405020303" pitchFamily="18" charset="0"/>
                        </a:rPr>
                        <a:t>Орг.взнос от 19 руб</a:t>
                      </a:r>
                      <a:endParaRPr lang="ru-RU" sz="1600" kern="5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 err="1">
                          <a:effectLst/>
                          <a:latin typeface="Georgia" panose="02040502050405020303" pitchFamily="18" charset="0"/>
                        </a:rPr>
                        <a:t>Российиский</a:t>
                      </a:r>
                      <a: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  <a:t> инновационный цент образования (РИЦО) </a:t>
                      </a:r>
                      <a:r>
                        <a:rPr lang="ru-RU" sz="1600" u="sng" kern="50" dirty="0">
                          <a:effectLst/>
                          <a:latin typeface="Georgia" panose="02040502050405020303" pitchFamily="18" charset="0"/>
                        </a:rPr>
                        <a:t>https://рицо.рф/ </a:t>
                      </a:r>
                      <a: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  <a:t> </a:t>
                      </a:r>
                      <a:endParaRPr lang="ru-RU" sz="1600" kern="50" dirty="0" smtClean="0">
                        <a:effectLst/>
                        <a:latin typeface="Georgia" panose="02040502050405020303" pitchFamily="18" charset="0"/>
                      </a:endParaRPr>
                    </a:p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 smtClean="0">
                          <a:effectLst/>
                          <a:latin typeface="Georgia" panose="02040502050405020303" pitchFamily="18" charset="0"/>
                        </a:rPr>
                        <a:t>  </a:t>
                      </a: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  <a:t>дипломы от 29 рублей</a:t>
                      </a: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  <a:t>Международный интерактивный образовательный портал</a:t>
                      </a:r>
                      <a:b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</a:br>
                      <a: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  <a:t>"Лидер знаний</a:t>
                      </a:r>
                      <a:r>
                        <a:rPr lang="ru-RU" sz="1600" kern="50" dirty="0" smtClean="0">
                          <a:effectLst/>
                          <a:latin typeface="Georgia" panose="02040502050405020303" pitchFamily="18" charset="0"/>
                        </a:rPr>
                        <a:t>"!</a:t>
                      </a:r>
                    </a:p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>
                          <a:effectLst/>
                          <a:latin typeface="Georgia" panose="02040502050405020303" pitchFamily="18" charset="0"/>
                        </a:rPr>
                        <a:t>100 </a:t>
                      </a:r>
                      <a:r>
                        <a:rPr lang="ru-RU" sz="1600" kern="50" dirty="0" smtClean="0">
                          <a:effectLst/>
                          <a:latin typeface="Georgia" panose="02040502050405020303" pitchFamily="18" charset="0"/>
                        </a:rPr>
                        <a:t>рублей</a:t>
                      </a: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 smtClean="0">
                          <a:effectLst/>
                          <a:latin typeface="Georgia" panose="02040502050405020303" pitchFamily="18" charset="0"/>
                          <a:ea typeface="SimSun"/>
                          <a:cs typeface="Arial"/>
                        </a:rPr>
                        <a:t>Всероссийский сетевой журнал «Я-учитель»</a:t>
                      </a:r>
                    </a:p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 smtClean="0">
                          <a:effectLst/>
                          <a:latin typeface="Georgia" panose="02040502050405020303" pitchFamily="18" charset="0"/>
                          <a:ea typeface="SimSun"/>
                          <a:cs typeface="Arial"/>
                        </a:rPr>
                        <a:t>150 рублей</a:t>
                      </a: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 smtClean="0">
                          <a:effectLst/>
                          <a:latin typeface="Georgia" panose="02040502050405020303" pitchFamily="18" charset="0"/>
                          <a:ea typeface="SimSun"/>
                          <a:cs typeface="Arial"/>
                        </a:rPr>
                        <a:t>Журнал «Педагогический мир»</a:t>
                      </a: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 smtClean="0">
                          <a:effectLst/>
                          <a:latin typeface="Georgia" panose="02040502050405020303" pitchFamily="18" charset="0"/>
                          <a:ea typeface="SimSun"/>
                          <a:cs typeface="Arial"/>
                        </a:rPr>
                        <a:t>Бесплатно- упрощенное</a:t>
                      </a:r>
                      <a:r>
                        <a:rPr lang="ru-RU" sz="1600" kern="50" baseline="0" dirty="0" smtClean="0">
                          <a:effectLst/>
                          <a:latin typeface="Georgia" panose="02040502050405020303" pitchFamily="18" charset="0"/>
                          <a:ea typeface="SimSun"/>
                          <a:cs typeface="Arial"/>
                        </a:rPr>
                        <a:t> свидетельство</a:t>
                      </a:r>
                    </a:p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 smtClean="0">
                          <a:effectLst/>
                          <a:latin typeface="Georgia" panose="02040502050405020303" pitchFamily="18" charset="0"/>
                          <a:ea typeface="SimSun"/>
                          <a:cs typeface="Arial"/>
                        </a:rPr>
                        <a:t>Всероссийский научно-педагогический журнал «Академия</a:t>
                      </a:r>
                      <a:r>
                        <a:rPr lang="ru-RU" sz="1600" kern="50" baseline="0" dirty="0" smtClean="0">
                          <a:effectLst/>
                          <a:latin typeface="Georgia" panose="02040502050405020303" pitchFamily="18" charset="0"/>
                          <a:ea typeface="SimSun"/>
                          <a:cs typeface="Arial"/>
                        </a:rPr>
                        <a:t> педагогических знаний»</a:t>
                      </a: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 smtClean="0">
                          <a:effectLst/>
                          <a:latin typeface="Georgia" panose="02040502050405020303" pitchFamily="18" charset="0"/>
                          <a:ea typeface="SimSun"/>
                          <a:cs typeface="Arial"/>
                        </a:rPr>
                        <a:t>1 </a:t>
                      </a:r>
                      <a:r>
                        <a:rPr lang="ru-RU" sz="1600" kern="50" dirty="0" err="1" smtClean="0">
                          <a:effectLst/>
                          <a:latin typeface="Georgia" panose="02040502050405020303" pitchFamily="18" charset="0"/>
                          <a:ea typeface="SimSun"/>
                          <a:cs typeface="Arial"/>
                        </a:rPr>
                        <a:t>ст</a:t>
                      </a:r>
                      <a:endParaRPr lang="ru-RU" sz="1600" kern="50" dirty="0" smtClean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  <a:p>
                      <a:pPr algn="just"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600" kern="50" dirty="0" err="1" smtClean="0">
                          <a:effectLst/>
                          <a:latin typeface="Georgia" panose="02040502050405020303" pitchFamily="18" charset="0"/>
                          <a:ea typeface="SimSun"/>
                          <a:cs typeface="Arial"/>
                        </a:rPr>
                        <a:t>раница</a:t>
                      </a:r>
                      <a:r>
                        <a:rPr lang="ru-RU" sz="1600" kern="50" dirty="0" smtClean="0">
                          <a:effectLst/>
                          <a:latin typeface="Georgia" panose="02040502050405020303" pitchFamily="18" charset="0"/>
                          <a:ea typeface="SimSun"/>
                          <a:cs typeface="Arial"/>
                        </a:rPr>
                        <a:t> -150 рублей</a:t>
                      </a:r>
                      <a:endParaRPr lang="ru-RU" sz="1600" kern="50" dirty="0">
                        <a:effectLst/>
                        <a:latin typeface="Georgia" panose="02040502050405020303" pitchFamily="18" charset="0"/>
                        <a:ea typeface="SimSun"/>
                        <a:cs typeface="Arial"/>
                      </a:endParaRPr>
                    </a:p>
                  </a:txBody>
                  <a:tcPr marL="34925" marR="34925" marT="34925" marB="349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школа\Desktop\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5634953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85786" y="428604"/>
            <a:ext cx="635798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Georgia" pitchFamily="18" charset="0"/>
              </a:rPr>
              <a:t>Спасибо за внимание!</a:t>
            </a:r>
            <a:endParaRPr lang="ru-RU" sz="44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85720" y="1571612"/>
            <a:ext cx="4465637" cy="4071966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35353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500034" y="3143248"/>
            <a:ext cx="8229600" cy="27733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98450" y="179388"/>
            <a:ext cx="8548688" cy="249517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>
                <a:solidFill>
                  <a:srgbClr val="000000"/>
                </a:solidFill>
              </a:rPr>
              <a:t>  </a:t>
            </a:r>
            <a:r>
              <a:rPr lang="ru-RU" sz="1400" dirty="0">
                <a:solidFill>
                  <a:srgbClr val="000000"/>
                </a:solidFill>
                <a:latin typeface="Times New Roman" pitchFamily="16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Georgia" pitchFamily="18" charset="0"/>
              </a:rPr>
              <a:t>ПроШколу.ру</a:t>
            </a: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ru-RU" sz="2800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- </a:t>
            </a:r>
            <a:r>
              <a:rPr lang="ru-RU" sz="2800" b="1" dirty="0">
                <a:solidFill>
                  <a:srgbClr val="FF0000"/>
                </a:solidFill>
                <a:latin typeface="Georgia" pitchFamily="18" charset="0"/>
              </a:rPr>
              <a:t>бесплатный школьный портал. 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Georgia" pitchFamily="18" charset="0"/>
                <a:hlinkClick r:id="rId4"/>
              </a:rPr>
              <a:t>https://proshkolu.ru/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 i="1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 i="1" dirty="0">
              <a:solidFill>
                <a:srgbClr val="000000"/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 dirty="0">
                <a:solidFill>
                  <a:srgbClr val="333399"/>
                </a:solidFill>
              </a:rPr>
              <a:t> 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 cstate="print"/>
          <a:srcRect l="3784" t="12017" r="4409" b="4145"/>
          <a:stretch>
            <a:fillRect/>
          </a:stretch>
        </p:blipFill>
        <p:spPr bwMode="auto">
          <a:xfrm>
            <a:off x="4714844" y="2500306"/>
            <a:ext cx="4429156" cy="392909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3478" t="9280" r="869" b="5654"/>
          <a:stretch>
            <a:fillRect/>
          </a:stretch>
        </p:blipFill>
        <p:spPr bwMode="auto">
          <a:xfrm>
            <a:off x="285688" y="1714488"/>
            <a:ext cx="857259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00034" y="285728"/>
            <a:ext cx="74295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Педагогическое сообщество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«УРОК.РФ»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Georgia" pitchFamily="18" charset="0"/>
                <a:hlinkClick r:id="rId3"/>
              </a:rPr>
              <a:t>https://</a:t>
            </a:r>
            <a:r>
              <a:rPr lang="ru-RU" sz="2800" b="1" dirty="0" err="1" smtClean="0">
                <a:solidFill>
                  <a:srgbClr val="FF0000"/>
                </a:solidFill>
                <a:latin typeface="Georgia" pitchFamily="18" charset="0"/>
                <a:hlinkClick r:id="rId3"/>
              </a:rPr>
              <a:t>урок.рф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  <a:hlinkClick r:id="rId3"/>
              </a:rPr>
              <a:t>/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Интернет-портал  «ЭТАЛОН» </a:t>
            </a:r>
            <a:b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en-US" sz="28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https</a:t>
            </a:r>
            <a:r>
              <a:rPr lang="ru-RU" sz="28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://</a:t>
            </a:r>
            <a:r>
              <a:rPr lang="en-US" sz="28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ok</a:t>
            </a:r>
            <a:r>
              <a:rPr lang="ru-RU" sz="28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-</a:t>
            </a:r>
            <a:r>
              <a:rPr lang="en-US" sz="28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etalon</a:t>
            </a:r>
            <a:r>
              <a:rPr lang="ru-RU" sz="28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.</a:t>
            </a:r>
            <a:r>
              <a:rPr lang="en-US" sz="2800" b="1" u="sng" dirty="0" err="1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ru</a:t>
            </a:r>
            <a:r>
              <a:rPr lang="ru-RU" sz="28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/</a:t>
            </a:r>
            <a:endParaRPr lang="ru-RU" sz="2800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854" t="10417" r="305" b="23290"/>
          <a:stretch>
            <a:fillRect/>
          </a:stretch>
        </p:blipFill>
        <p:spPr bwMode="auto">
          <a:xfrm>
            <a:off x="357158" y="1500174"/>
            <a:ext cx="807249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Georgia" pitchFamily="18" charset="0"/>
              </a:rPr>
              <a:t> Интернет-портал  «ЭТАЛОН» </a:t>
            </a:r>
            <a:br>
              <a:rPr lang="ru-RU" sz="31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en-US" sz="31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https</a:t>
            </a:r>
            <a:r>
              <a:rPr lang="ru-RU" sz="31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://</a:t>
            </a:r>
            <a:r>
              <a:rPr lang="en-US" sz="31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ok</a:t>
            </a:r>
            <a:r>
              <a:rPr lang="ru-RU" sz="31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-</a:t>
            </a:r>
            <a:r>
              <a:rPr lang="en-US" sz="31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etalon</a:t>
            </a:r>
            <a:r>
              <a:rPr lang="ru-RU" sz="31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.</a:t>
            </a:r>
            <a:r>
              <a:rPr lang="en-US" sz="3100" b="1" u="sng" dirty="0" err="1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ru</a:t>
            </a:r>
            <a:r>
              <a:rPr lang="ru-RU" sz="3100" b="1" u="sng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/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550" t="9470" r="1496" b="3717"/>
          <a:stretch>
            <a:fillRect/>
          </a:stretch>
        </p:blipFill>
        <p:spPr bwMode="auto">
          <a:xfrm>
            <a:off x="1500134" y="928670"/>
            <a:ext cx="764386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/>
          <a:srcRect l="4255" t="9177" r="2127" b="5676"/>
          <a:stretch>
            <a:fillRect/>
          </a:stretch>
        </p:blipFill>
        <p:spPr bwMode="auto">
          <a:xfrm>
            <a:off x="214282" y="3571876"/>
            <a:ext cx="6286544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Образовательная социальная сеть</a:t>
            </a:r>
            <a:b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en-US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https://nsportal.ru/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854" t="5682" r="3854" b="4349"/>
          <a:stretch>
            <a:fillRect/>
          </a:stretch>
        </p:blipFill>
        <p:spPr bwMode="auto">
          <a:xfrm>
            <a:off x="285720" y="1500174"/>
            <a:ext cx="8118866" cy="4735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  <a:latin typeface="Georgia" pitchFamily="18" charset="0"/>
              </a:rPr>
              <a:t>Инфоурок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Georgia" pitchFamily="18" charset="0"/>
                <a:hlinkClick r:id="rId2"/>
              </a:rPr>
              <a:t>https://infourok.ru/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  </a:t>
            </a:r>
            <a:endParaRPr lang="ru-RU" sz="2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967" t="8839" r="1192" b="4349"/>
          <a:stretch>
            <a:fillRect/>
          </a:stretch>
        </p:blipFill>
        <p:spPr bwMode="auto">
          <a:xfrm>
            <a:off x="285720" y="1428736"/>
            <a:ext cx="8136139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967" t="8839" r="2967" b="4349"/>
          <a:stretch>
            <a:fillRect/>
          </a:stretch>
        </p:blipFill>
        <p:spPr bwMode="auto">
          <a:xfrm>
            <a:off x="214282" y="1643050"/>
            <a:ext cx="835824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170</Words>
  <Application>Microsoft Office PowerPoint</Application>
  <PresentationFormat>Экран (4:3)</PresentationFormat>
  <Paragraphs>54</Paragraphs>
  <Slides>21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МОБУ «Землянская основная общеобразовательная школа» Интернет-сайты по обобщению педагогического опыта</vt:lpstr>
      <vt:lpstr>  Функции сайтов: -размещать материалы; -участие в конкурсах, олимпиадах, конференциях; -on-line общение.</vt:lpstr>
      <vt:lpstr>Слайд 3</vt:lpstr>
      <vt:lpstr>Слайд 4</vt:lpstr>
      <vt:lpstr>Интернет-портал  «ЭТАЛОН»  https://ok-etalon.ru/</vt:lpstr>
      <vt:lpstr> Интернет-портал  «ЭТАЛОН»  https://ok-etalon.ru/ </vt:lpstr>
      <vt:lpstr>Образовательная социальная сеть  https://nsportal.ru/ </vt:lpstr>
      <vt:lpstr>Инфоурок  https://infourok.ru/  </vt:lpstr>
      <vt:lpstr>Слайд 9</vt:lpstr>
      <vt:lpstr>Современный учительский портал  https://easyen.ru/ </vt:lpstr>
      <vt:lpstr> Издание        «ФОНД  21 ВЕКА»   https://fond21veka.ru </vt:lpstr>
      <vt:lpstr>«Мультиурок»  https://multiurok.ru/ </vt:lpstr>
      <vt:lpstr>Проект «Копилка уроков»  https://kopilkaurokov.ru/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13</cp:revision>
  <dcterms:created xsi:type="dcterms:W3CDTF">2014-07-09T08:33:20Z</dcterms:created>
  <dcterms:modified xsi:type="dcterms:W3CDTF">2022-12-07T08:33:29Z</dcterms:modified>
</cp:coreProperties>
</file>